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56" r:id="rId2"/>
    <p:sldId id="260" r:id="rId3"/>
    <p:sldId id="281" r:id="rId4"/>
    <p:sldId id="261" r:id="rId5"/>
    <p:sldId id="257" r:id="rId6"/>
    <p:sldId id="265" r:id="rId7"/>
    <p:sldId id="282" r:id="rId8"/>
    <p:sldId id="258" r:id="rId9"/>
    <p:sldId id="262" r:id="rId10"/>
    <p:sldId id="264" r:id="rId11"/>
    <p:sldId id="263" r:id="rId12"/>
    <p:sldId id="268" r:id="rId13"/>
    <p:sldId id="266" r:id="rId14"/>
    <p:sldId id="280" r:id="rId15"/>
    <p:sldId id="270" r:id="rId16"/>
    <p:sldId id="287" r:id="rId17"/>
    <p:sldId id="267" r:id="rId18"/>
    <p:sldId id="277" r:id="rId19"/>
    <p:sldId id="278" r:id="rId20"/>
    <p:sldId id="279" r:id="rId21"/>
    <p:sldId id="271" r:id="rId22"/>
    <p:sldId id="275" r:id="rId23"/>
    <p:sldId id="276" r:id="rId24"/>
    <p:sldId id="283" r:id="rId25"/>
    <p:sldId id="284" r:id="rId26"/>
    <p:sldId id="285" r:id="rId27"/>
    <p:sldId id="286" r:id="rId28"/>
    <p:sldId id="272" r:id="rId29"/>
    <p:sldId id="273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77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5E7BAF-538B-4254-8164-B836CB617D1B}" type="datetimeFigureOut">
              <a:rPr lang="en-US" smtClean="0"/>
              <a:t>9/22/2017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1B4D65-D703-48E4-952B-DCF24B8D88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9928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My name is Udara Alwis</a:t>
            </a:r>
            <a:r>
              <a:rPr lang="en-US" baseline="0" dirty="0"/>
              <a:t>. I’m a </a:t>
            </a:r>
            <a:r>
              <a:rPr lang="en-US" baseline="0" dirty="0" err="1"/>
              <a:t>Xamarin</a:t>
            </a:r>
            <a:r>
              <a:rPr lang="en-US" baseline="0" dirty="0"/>
              <a:t> Developer here in Singapore, and guilty as charged I’m a crazy </a:t>
            </a:r>
            <a:r>
              <a:rPr lang="en-US" baseline="0" dirty="0" err="1"/>
              <a:t>Xamarin</a:t>
            </a:r>
            <a:r>
              <a:rPr lang="en-US" baseline="0" dirty="0"/>
              <a:t> enthusiast.</a:t>
            </a:r>
          </a:p>
          <a:p>
            <a:r>
              <a:rPr lang="en-US" baseline="0" dirty="0"/>
              <a:t>I’ve got some mad love for Mobile Development and Mobile User Experience Engineering</a:t>
            </a:r>
          </a:p>
          <a:p>
            <a:r>
              <a:rPr lang="en-US" baseline="0" dirty="0"/>
              <a:t>Of course I’m a Microsoft fan boy. There goes by saying I’m still 24 years old. </a:t>
            </a:r>
          </a:p>
          <a:p>
            <a:r>
              <a:rPr lang="en-US" baseline="0" dirty="0"/>
              <a:t>When I’m not coding, I go on adventures, running, cycling, skateboarding.. All that fun stuff!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5E1D46-8D79-43C6-BD7D-2E935213A53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8521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D186B-0A47-437E-B7C3-53A7C2E032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D6EDBA-218D-458A-8135-CE7944CD18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6A52F6-176B-45C6-871F-D56E4117C0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5B445-6995-4A68-952F-0595D727A02D}" type="datetimeFigureOut">
              <a:rPr lang="en-US" smtClean="0"/>
              <a:t>9/22/2017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11313C-0BE1-4B0F-8642-0E5023F189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2CD865-1203-4698-AA17-7487C0ECBE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15AA7-9CDB-438A-9F4F-5EF214F476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7188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BCB89-D06D-4C00-8E70-3393ED2A7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FC2BF9C-626A-497C-B186-D17462C649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0A8037-7C5C-4B54-9491-25AA9CB3FA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5B445-6995-4A68-952F-0595D727A02D}" type="datetimeFigureOut">
              <a:rPr lang="en-US" smtClean="0"/>
              <a:t>9/22/2017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3BD692-55EB-44CB-952C-CE784D03A4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1E22EA-FFC7-4BF8-99A4-A693CA506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15AA7-9CDB-438A-9F4F-5EF214F476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2651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2A91FBB-CEE7-457E-A40A-3AC3836ADFF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538E59-CBD4-49C2-A21C-9E135DA83C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C849A8-CE3B-45EE-ADFF-1FC6C02DBA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5B445-6995-4A68-952F-0595D727A02D}" type="datetimeFigureOut">
              <a:rPr lang="en-US" smtClean="0"/>
              <a:t>9/22/2017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3BD539-E649-4BEA-B005-8AB275D315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20ECB3-06F1-40DE-917D-15DAD16048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15AA7-9CDB-438A-9F4F-5EF214F476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3966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D33C76-1EC4-4DD1-AE8B-7FF23F714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6CB67F-20FE-49AF-841F-3E92086D7A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553974-36F9-4A64-A0E1-F86703F231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5B445-6995-4A68-952F-0595D727A02D}" type="datetimeFigureOut">
              <a:rPr lang="en-US" smtClean="0"/>
              <a:t>9/22/2017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26EB50-A76F-4AEB-9381-09BBBCB86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BF6C91-AC89-4E56-9A9C-D17EA5726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15AA7-9CDB-438A-9F4F-5EF214F476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3748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E258C8-788F-4596-B70F-F4C0019846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852BDD-44B0-463A-AA17-3AF01CB36D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FE23FD-2719-475F-A364-7C940AC59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5B445-6995-4A68-952F-0595D727A02D}" type="datetimeFigureOut">
              <a:rPr lang="en-US" smtClean="0"/>
              <a:t>9/22/2017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3BC39D-C474-4B69-B97C-7887427DEC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EFFB57-4850-4085-A622-D3BE4C9236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15AA7-9CDB-438A-9F4F-5EF214F476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9367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8C1A2E-123B-432B-9C8D-84B699561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D1861E-19F3-421C-8444-25E4C8DE05F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7CCC5D-9B8A-47C4-9F96-E4BF2DB060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63958D-BB80-4106-97E8-507890C51E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5B445-6995-4A68-952F-0595D727A02D}" type="datetimeFigureOut">
              <a:rPr lang="en-US" smtClean="0"/>
              <a:t>9/22/2017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97D1F1-9A7A-4AD3-AD67-AE267452A5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605A2A-A9B2-4242-87FE-C374F5988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15AA7-9CDB-438A-9F4F-5EF214F476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65527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91C96-4697-4101-9EC2-2C28B080BC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103F89-E521-4CF3-9A3D-D30C6823AE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332AEB-5232-414B-8019-FDBC5296EE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7A1D33-715F-4694-B4B3-C9012F1475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74AC848-F570-46F6-8861-B7AF543FE8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EE4286-B9C4-4241-BAE6-45FE1BB121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5B445-6995-4A68-952F-0595D727A02D}" type="datetimeFigureOut">
              <a:rPr lang="en-US" smtClean="0"/>
              <a:t>9/22/2017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3EC7303-6903-4430-A848-514D5173E4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BF9ADF4-715C-43EE-A0B5-5A7BE3F77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15AA7-9CDB-438A-9F4F-5EF214F476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0027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1007DD-8030-49AB-813F-620F20126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1C02697-0BCC-43C4-B357-7E5A0061FA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5B445-6995-4A68-952F-0595D727A02D}" type="datetimeFigureOut">
              <a:rPr lang="en-US" smtClean="0"/>
              <a:t>9/22/2017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BA0E75-C155-4816-B2BA-84DC469C41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677E8A-CFB3-4438-B725-AA51082EE4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15AA7-9CDB-438A-9F4F-5EF214F476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28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1C01524-236C-4488-9F18-42B2E08CC3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5B445-6995-4A68-952F-0595D727A02D}" type="datetimeFigureOut">
              <a:rPr lang="en-US" smtClean="0"/>
              <a:t>9/22/2017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56B8A96-9BC1-471F-9AA3-170DF3293D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3C7A12-EE89-4163-9886-F8EE82FF4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15AA7-9CDB-438A-9F4F-5EF214F476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78678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B14676-A43F-4B2D-80EB-542A817DB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ED9676-6DF2-42B8-BB59-BF1AB96DDE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E58973-0428-4962-94C9-A3AC40CB64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DB8999-B081-4296-89EE-EA90E68124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5B445-6995-4A68-952F-0595D727A02D}" type="datetimeFigureOut">
              <a:rPr lang="en-US" smtClean="0"/>
              <a:t>9/22/2017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AE11D0-CA5C-4294-9B2F-E6D8AE3C63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3E046C-D84A-43FA-892C-933546583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15AA7-9CDB-438A-9F4F-5EF214F476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699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367C30-6853-4596-8A4A-EFC9E8797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02ADAAB-D087-48F1-B160-14AD09B3222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7F0E67-E101-493D-A10F-BB7E862A5B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9BC3E1-C504-410A-9121-C0551F5F8B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5B445-6995-4A68-952F-0595D727A02D}" type="datetimeFigureOut">
              <a:rPr lang="en-US" smtClean="0"/>
              <a:t>9/22/2017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70389B-B177-43D0-9064-6B2790AF6D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CD905B-065D-4B88-8E8E-784CD63C9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15AA7-9CDB-438A-9F4F-5EF214F476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5032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0292D11-28AA-4BEF-9603-A459393D0D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E87EF5-DC34-415E-8795-6A6AEFF8E9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912BB2-4B0D-4800-A25B-4F8D6A7BD7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A5B445-6995-4A68-952F-0595D727A02D}" type="datetimeFigureOut">
              <a:rPr lang="en-US" smtClean="0"/>
              <a:t>9/22/2017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EE745D-F951-4F30-ABF7-B0451FDB84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2A45E1-4BD0-492F-B6DA-30343AE9CC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715AA7-9CDB-438A-9F4F-5EF214F476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8751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Relationship Id="rId9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microsoft.com/office/2007/relationships/hdphoto" Target="../media/hdphoto2.wdp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microsoft.com/office/2007/relationships/hdphoto" Target="../media/hdphoto2.wdp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microsoft.com/office/2007/relationships/hdphoto" Target="../media/hdphoto2.wdp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microsoft.com/office/2007/relationships/hdphoto" Target="../media/hdphoto2.wdp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theconfuzedsourcecode.wordpress.com/tag/skiasharp/" TargetMode="External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microsoft.com/office/2007/relationships/hdphoto" Target="../media/hdphoto2.wdp"/><Relationship Id="rId4" Type="http://schemas.openxmlformats.org/officeDocument/2006/relationships/image" Target="../media/image18.png"/><Relationship Id="rId9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microsoft.com/office/2007/relationships/hdphoto" Target="../media/hdphoto2.wdp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microsoft.com/office/2007/relationships/hdphoto" Target="../media/hdphoto2.wdp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microsoft.com/office/2007/relationships/hdphoto" Target="../media/hdphoto2.wdp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udaraalwis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microsoft.com/office/2007/relationships/hdphoto" Target="../media/hdphoto2.wdp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7.png"/><Relationship Id="rId7" Type="http://schemas.openxmlformats.org/officeDocument/2006/relationships/image" Target="../media/image19.png"/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18.png"/><Relationship Id="rId4" Type="http://schemas.microsoft.com/office/2007/relationships/hdphoto" Target="../media/hdphoto1.wdp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gif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microsoft.com/office/2007/relationships/hdphoto" Target="../media/hdphoto2.wdp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hyperlink" Target="https://developer.xamarin.com/skiasharp/" TargetMode="External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microsoft.com/office/2007/relationships/hdphoto" Target="../media/hdphoto2.wdp"/><Relationship Id="rId4" Type="http://schemas.openxmlformats.org/officeDocument/2006/relationships/image" Target="../media/image18.png"/><Relationship Id="rId9" Type="http://schemas.openxmlformats.org/officeDocument/2006/relationships/hyperlink" Target="https://developer.xamarin.com/samples/xamarin-forms/SkiaSharpForms/SkiaSharpFormsDemos/" TargetMode="Externa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hyperlink" Target="https://theconfuzedsourcecode.wordpress.com/" TargetMode="External"/><Relationship Id="rId3" Type="http://schemas.microsoft.com/office/2007/relationships/hdphoto" Target="../media/hdphoto1.wdp"/><Relationship Id="rId7" Type="http://schemas.microsoft.com/office/2007/relationships/hdphoto" Target="../media/hdphoto3.wdp"/><Relationship Id="rId12" Type="http://schemas.openxmlformats.org/officeDocument/2006/relationships/hyperlink" Target="https://github.com/UdaraAlwis/SkiaSharpAtomStructure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hyperlink" Target="https://github.com/UdaraAlwis/XFSkiaSharpDemo" TargetMode="External"/><Relationship Id="rId5" Type="http://schemas.microsoft.com/office/2007/relationships/hdphoto" Target="../media/hdphoto2.wdp"/><Relationship Id="rId10" Type="http://schemas.openxmlformats.org/officeDocument/2006/relationships/hyperlink" Target="https://github.com/UdaraAlwis/SkiaSharp-Playground" TargetMode="External"/><Relationship Id="rId4" Type="http://schemas.openxmlformats.org/officeDocument/2006/relationships/image" Target="../media/image18.png"/><Relationship Id="rId9" Type="http://schemas.openxmlformats.org/officeDocument/2006/relationships/hyperlink" Target="https://github.com/UdaraAlwis/" TargetMode="Externa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gif"/><Relationship Id="rId3" Type="http://schemas.microsoft.com/office/2007/relationships/hdphoto" Target="../media/hdphoto1.wdp"/><Relationship Id="rId7" Type="http://schemas.microsoft.com/office/2007/relationships/hdphoto" Target="../media/hdphoto3.wdp"/><Relationship Id="rId12" Type="http://schemas.openxmlformats.org/officeDocument/2006/relationships/image" Target="../media/image27.gi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hyperlink" Target="https://github.com/UdaraAlwis/SkiaSharp-Playground" TargetMode="External"/><Relationship Id="rId5" Type="http://schemas.microsoft.com/office/2007/relationships/hdphoto" Target="../media/hdphoto2.wdp"/><Relationship Id="rId10" Type="http://schemas.openxmlformats.org/officeDocument/2006/relationships/image" Target="../media/image26.gif"/><Relationship Id="rId4" Type="http://schemas.openxmlformats.org/officeDocument/2006/relationships/image" Target="../media/image18.png"/><Relationship Id="rId9" Type="http://schemas.openxmlformats.org/officeDocument/2006/relationships/image" Target="../media/image25.gif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gif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microsoft.com/office/2007/relationships/hdphoto" Target="../media/hdphoto2.wdp"/><Relationship Id="rId10" Type="http://schemas.openxmlformats.org/officeDocument/2006/relationships/image" Target="../media/image30.gif"/><Relationship Id="rId4" Type="http://schemas.openxmlformats.org/officeDocument/2006/relationships/image" Target="../media/image18.png"/><Relationship Id="rId9" Type="http://schemas.openxmlformats.org/officeDocument/2006/relationships/image" Target="../media/image29.gif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gif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microsoft.com/office/2007/relationships/hdphoto" Target="../media/hdphoto2.wdp"/><Relationship Id="rId4" Type="http://schemas.openxmlformats.org/officeDocument/2006/relationships/image" Target="../media/image18.png"/><Relationship Id="rId9" Type="http://schemas.openxmlformats.org/officeDocument/2006/relationships/image" Target="../media/image32.gif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14.png"/><Relationship Id="rId7" Type="http://schemas.openxmlformats.org/officeDocument/2006/relationships/image" Target="../media/image35.jp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15.png"/><Relationship Id="rId4" Type="http://schemas.openxmlformats.org/officeDocument/2006/relationships/image" Target="../media/image1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theconfuzedsourcecode.wordpress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emf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DCCBAEF-BF97-4305-BA37-63DD7BC793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 trans="16000" detail="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28942" y="-845870"/>
            <a:ext cx="5697912" cy="507311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FE60D5A-54A2-4D90-8CD1-0A144D40DA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 trans="13000" pressure="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5366" y="3372717"/>
            <a:ext cx="6184441" cy="341045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4335A00-2AC2-465D-91F7-558C8F9A852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hotocopy trans="11000"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7277" y="2405575"/>
            <a:ext cx="1133046" cy="136103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5E8813F-11D9-48EA-97A0-CE3A693E08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6191" y="1122362"/>
            <a:ext cx="9886122" cy="3038820"/>
          </a:xfrm>
        </p:spPr>
        <p:txBody>
          <a:bodyPr>
            <a:normAutofit fontScale="90000"/>
          </a:bodyPr>
          <a:lstStyle/>
          <a:p>
            <a:r>
              <a:rPr lang="en-US" sz="8000" dirty="0">
                <a:latin typeface="Segoe UI Light" panose="020B0502040204020203" pitchFamily="34" charset="0"/>
                <a:cs typeface="Segoe UI Light" panose="020B0502040204020203" pitchFamily="34" charset="0"/>
              </a:rPr>
              <a:t>2D Graphics Rendering in </a:t>
            </a:r>
            <a:r>
              <a:rPr lang="en-US" sz="8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Xamarin.Forms</a:t>
            </a:r>
            <a:r>
              <a:rPr lang="en-US" sz="8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with </a:t>
            </a:r>
            <a:r>
              <a:rPr lang="en-US" sz="80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SkiaSharp</a:t>
            </a:r>
            <a:r>
              <a:rPr lang="en-US" sz="8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B13428-3285-4886-9263-D38759050F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37252" y="4916556"/>
            <a:ext cx="9144000" cy="1096617"/>
          </a:xfrm>
        </p:spPr>
        <p:txBody>
          <a:bodyPr>
            <a:normAutofit fontScale="92500" lnSpcReduction="20000"/>
          </a:bodyPr>
          <a:lstStyle/>
          <a:p>
            <a:endParaRPr lang="en-US" sz="4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- Udara Alwis -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BF42F7-6B33-4C46-B61B-9394117D323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9276" y="6014161"/>
            <a:ext cx="1727613" cy="61700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95697B1-F6CF-49A9-84B8-942C316A0C5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184" y="308050"/>
            <a:ext cx="2672712" cy="664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634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CBD99DC-4134-4686-90D8-F49653D5BF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 trans="16000" detail="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28942" y="-845870"/>
            <a:ext cx="5697912" cy="50731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E2A211C-41C2-4445-9582-657FC0544B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 trans="13000" pressure="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5366" y="3372717"/>
            <a:ext cx="6184441" cy="34104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8363102-90E3-4E68-82EA-030CF94B5F9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hotocopy trans="11000"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7277" y="2405575"/>
            <a:ext cx="1133046" cy="1361037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A04655F3-EABF-4BDC-9E0E-3B16A5CE8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SkiaSharp</a:t>
            </a:r>
            <a:r>
              <a:rPr lang="en-US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basics…</a:t>
            </a:r>
            <a:endParaRPr lang="en-US" sz="54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03C5304-7954-409E-8BE9-2F9E33DC2E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Tx/>
              <a:buChar char="-"/>
            </a:pPr>
            <a:r>
              <a:rPr lang="en-US" sz="32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SKCanvasView</a:t>
            </a: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, hosts the paint surface</a:t>
            </a:r>
          </a:p>
          <a:p>
            <a:pPr>
              <a:lnSpc>
                <a:spcPct val="100000"/>
              </a:lnSpc>
              <a:buFontTx/>
              <a:buChar char="-"/>
            </a:pP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SKCanvas</a:t>
            </a:r>
            <a:r>
              <a:rPr lang="en-US" sz="32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,</a:t>
            </a: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 the drawing surface that perform the actual drawing</a:t>
            </a:r>
          </a:p>
        </p:txBody>
      </p:sp>
    </p:spTree>
    <p:extLst>
      <p:ext uri="{BB962C8B-B14F-4D97-AF65-F5344CB8AC3E}">
        <p14:creationId xmlns:p14="http://schemas.microsoft.com/office/powerpoint/2010/main" val="4251096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2C38ED9-7C8B-4ACB-B6FB-67230E364E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 trans="16000" detail="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28942" y="-845870"/>
            <a:ext cx="5697912" cy="50731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39C32B0-40E8-4357-BDFF-8FFFED56D2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 trans="13000" pressure="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5366" y="3372717"/>
            <a:ext cx="6184441" cy="34104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7FC4836-4A90-4373-A084-91C769274F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hotocopy trans="11000"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7277" y="2405575"/>
            <a:ext cx="1133046" cy="136103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FA67CA1-DC3B-4C96-B63C-E9CC7B3EC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1873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SkiaSharp</a:t>
            </a:r>
            <a:r>
              <a:rPr lang="en-US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basics…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488762-255C-402A-809B-59985DC74E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buFontTx/>
              <a:buChar char="-"/>
            </a:pPr>
            <a:r>
              <a:rPr lang="en-US" sz="32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Demo</a:t>
            </a:r>
          </a:p>
          <a:p>
            <a:pPr>
              <a:lnSpc>
                <a:spcPct val="100000"/>
              </a:lnSpc>
              <a:buFontTx/>
              <a:buChar char="-"/>
            </a:pPr>
            <a:endParaRPr lang="en-US" sz="3200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Install </a:t>
            </a:r>
            <a:r>
              <a:rPr lang="en-US" sz="32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SkiaSharp</a:t>
            </a: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Add </a:t>
            </a:r>
            <a:r>
              <a:rPr lang="en-US" sz="32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SKCanvasView</a:t>
            </a: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PaintSurface</a:t>
            </a: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 Event Handling</a:t>
            </a: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Initialize </a:t>
            </a:r>
            <a:r>
              <a:rPr lang="en-US" sz="32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SKCanvas</a:t>
            </a: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4356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651373D-D149-4328-ABC1-083AA6271E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 trans="16000" detail="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28942" y="-845870"/>
            <a:ext cx="5697912" cy="50731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E39920A-4EF5-40EB-B772-3312BC39B6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 trans="13000" pressure="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5366" y="3372717"/>
            <a:ext cx="6184441" cy="34104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D19428A-6281-4A9D-B780-A5E3EF0AE1D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hotocopy trans="11000"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7277" y="2405575"/>
            <a:ext cx="1133046" cy="1361037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A04655F3-EABF-4BDC-9E0E-3B16A5CE8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sz="5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SkiaSharp</a:t>
            </a:r>
            <a:r>
              <a:rPr lang="en-US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2D Graphics Programming</a:t>
            </a:r>
            <a:endParaRPr lang="en-US" sz="54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03C5304-7954-409E-8BE9-2F9E33DC2E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Just a thought…</a:t>
            </a: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Mathematics</a:t>
            </a: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 is the base for any kind of Graphics Rendering!</a:t>
            </a:r>
          </a:p>
          <a:p>
            <a:pPr>
              <a:lnSpc>
                <a:spcPct val="100000"/>
              </a:lnSpc>
              <a:buFontTx/>
              <a:buChar char="-"/>
            </a:pP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00000"/>
              </a:lnSpc>
              <a:buFontTx/>
              <a:buChar char="-"/>
            </a:pP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Anything that you can think of Geometrically on a 2D plane, you can do it with </a:t>
            </a:r>
            <a:r>
              <a:rPr lang="en-US" sz="32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SkiaSharp</a:t>
            </a: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799846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07C3AFC-6B7F-445F-962F-E2720CD8A8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 trans="16000" detail="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28942" y="-845870"/>
            <a:ext cx="5697912" cy="50731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FB34E0B-CAB9-43A7-8C8C-92F9876A46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 trans="13000" pressure="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5366" y="3372717"/>
            <a:ext cx="6184441" cy="34104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AD8EAE7-9BC4-45EB-833B-1BE3145E4D0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hotocopy trans="11000"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7277" y="2405575"/>
            <a:ext cx="1133046" cy="1361037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A04655F3-EABF-4BDC-9E0E-3B16A5CE8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sz="5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SkiaSharp</a:t>
            </a:r>
            <a:r>
              <a:rPr lang="en-US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2D Graphics Programming</a:t>
            </a:r>
            <a:endParaRPr lang="en-US" sz="54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03C5304-7954-409E-8BE9-2F9E33DC2E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69748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Transform operations such as </a:t>
            </a:r>
            <a:r>
              <a:rPr lang="en-US" sz="32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Translate, Scale, Rotate, Skew</a:t>
            </a:r>
          </a:p>
          <a:p>
            <a:pPr>
              <a:lnSpc>
                <a:spcPct val="100000"/>
              </a:lnSpc>
              <a:buFontTx/>
              <a:buChar char="-"/>
            </a:pPr>
            <a:endParaRPr lang="en-US" sz="3200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SKPaint</a:t>
            </a: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 object to specify color and other drawing attributes. Lightweight!</a:t>
            </a:r>
          </a:p>
          <a:p>
            <a:pPr marL="0" indent="0">
              <a:lnSpc>
                <a:spcPct val="100000"/>
              </a:lnSpc>
              <a:buNone/>
            </a:pP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1">
              <a:lnSpc>
                <a:spcPct val="100000"/>
              </a:lnSpc>
              <a:buFontTx/>
              <a:buChar char="-"/>
            </a:pP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Style (Stroke / Fill / </a:t>
            </a:r>
            <a:r>
              <a:rPr lang="en-US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StrokeAndFill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)</a:t>
            </a:r>
          </a:p>
          <a:p>
            <a:pPr lvl="1">
              <a:lnSpc>
                <a:spcPct val="100000"/>
              </a:lnSpc>
              <a:buFontTx/>
              <a:buChar char="-"/>
            </a:pP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Color</a:t>
            </a:r>
          </a:p>
          <a:p>
            <a:pPr lvl="1">
              <a:lnSpc>
                <a:spcPct val="100000"/>
              </a:lnSpc>
              <a:buFontTx/>
              <a:buChar char="-"/>
            </a:pPr>
            <a:r>
              <a:rPr lang="en-US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StrokeWidth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1">
              <a:lnSpc>
                <a:spcPct val="100000"/>
              </a:lnSpc>
              <a:buFontTx/>
              <a:buChar char="-"/>
            </a:pPr>
            <a:r>
              <a:rPr lang="en-US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IsAntialias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, </a:t>
            </a:r>
            <a:r>
              <a:rPr lang="en-US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etc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…</a:t>
            </a:r>
          </a:p>
          <a:p>
            <a:pPr>
              <a:lnSpc>
                <a:spcPct val="100000"/>
              </a:lnSpc>
              <a:buFontTx/>
              <a:buChar char="-"/>
            </a:pP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2486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07C3AFC-6B7F-445F-962F-E2720CD8A8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 trans="16000" detail="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28942" y="-845870"/>
            <a:ext cx="5697912" cy="50731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FB34E0B-CAB9-43A7-8C8C-92F9876A46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 trans="13000" pressure="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5366" y="3372717"/>
            <a:ext cx="6184441" cy="34104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AD8EAE7-9BC4-45EB-833B-1BE3145E4D0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hotocopy trans="11000"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7277" y="2405575"/>
            <a:ext cx="1133046" cy="1361037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A04655F3-EABF-4BDC-9E0E-3B16A5CE8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sz="5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SkiaSharp</a:t>
            </a:r>
            <a:r>
              <a:rPr lang="en-US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2D Graphics Programming</a:t>
            </a:r>
            <a:endParaRPr lang="en-US" sz="54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03C5304-7954-409E-8BE9-2F9E33DC2E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69748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Drawing methods, </a:t>
            </a:r>
            <a:r>
              <a:rPr lang="en-US" sz="32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DrawCircle</a:t>
            </a:r>
            <a:r>
              <a:rPr lang="en-US" sz="32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() </a:t>
            </a:r>
            <a:r>
              <a:rPr lang="en-US" sz="32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DrawRect</a:t>
            </a:r>
            <a:r>
              <a:rPr lang="en-US" sz="32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() </a:t>
            </a:r>
            <a:r>
              <a:rPr lang="en-US" sz="32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DrawLine</a:t>
            </a:r>
            <a:r>
              <a:rPr lang="en-US" sz="32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() </a:t>
            </a:r>
            <a:r>
              <a:rPr lang="en-US" sz="32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DrawText</a:t>
            </a:r>
            <a:r>
              <a:rPr lang="en-US" sz="32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() </a:t>
            </a:r>
            <a:r>
              <a:rPr lang="en-US" sz="32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DrawArc</a:t>
            </a:r>
            <a:r>
              <a:rPr lang="en-US" sz="32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()</a:t>
            </a: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… etc.</a:t>
            </a:r>
          </a:p>
          <a:p>
            <a:pPr>
              <a:lnSpc>
                <a:spcPct val="100000"/>
              </a:lnSpc>
              <a:buFontTx/>
              <a:buChar char="-"/>
            </a:pP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SKPath</a:t>
            </a: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, is all you need to draw any kind of </a:t>
            </a:r>
            <a:r>
              <a:rPr lang="en-US" sz="32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of</a:t>
            </a: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 2D Shape!</a:t>
            </a:r>
          </a:p>
          <a:p>
            <a:pPr lvl="1">
              <a:lnSpc>
                <a:spcPct val="100000"/>
              </a:lnSpc>
              <a:buFontTx/>
              <a:buChar char="-"/>
            </a:pPr>
            <a:r>
              <a:rPr 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A collection of contours, or outlines</a:t>
            </a:r>
          </a:p>
          <a:p>
            <a:pPr lvl="1">
              <a:lnSpc>
                <a:spcPct val="100000"/>
              </a:lnSpc>
              <a:buFontTx/>
              <a:buChar char="-"/>
            </a:pPr>
            <a:r>
              <a:rPr 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Has methods, </a:t>
            </a:r>
            <a:r>
              <a:rPr lang="en-US" sz="28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MoveTo</a:t>
            </a:r>
            <a:r>
              <a:rPr lang="en-US" sz="28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(), </a:t>
            </a:r>
            <a:r>
              <a:rPr lang="en-US" sz="28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LineTo</a:t>
            </a:r>
            <a:r>
              <a:rPr lang="en-US" sz="28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(), </a:t>
            </a:r>
            <a:r>
              <a:rPr lang="en-US" sz="28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ArcTo</a:t>
            </a:r>
            <a:r>
              <a:rPr lang="en-US" sz="28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(), </a:t>
            </a:r>
            <a:r>
              <a:rPr lang="en-US" sz="28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CubicTo</a:t>
            </a:r>
            <a:r>
              <a:rPr lang="en-US" sz="28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()… </a:t>
            </a:r>
            <a:r>
              <a:rPr 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etc.</a:t>
            </a:r>
          </a:p>
          <a:p>
            <a:pPr>
              <a:lnSpc>
                <a:spcPct val="100000"/>
              </a:lnSpc>
              <a:buFontTx/>
              <a:buChar char="-"/>
            </a:pP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8488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8BFBA6D-27A9-445B-BBEC-B14935051D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 trans="16000" detail="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28942" y="-845870"/>
            <a:ext cx="5697912" cy="50731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04E0E47-4E49-4A12-B559-238D8A50A3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 trans="13000" pressure="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5366" y="3372717"/>
            <a:ext cx="6184441" cy="341045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6E95B39-2779-4EC4-8E08-EBFB322379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hotocopy trans="11000"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7277" y="2405575"/>
            <a:ext cx="1133046" cy="1361037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488762-255C-402A-809B-59985DC74E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buFontTx/>
              <a:buChar char="-"/>
            </a:pPr>
            <a:r>
              <a:rPr lang="en-US" sz="32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Demo</a:t>
            </a:r>
          </a:p>
          <a:p>
            <a:pPr>
              <a:lnSpc>
                <a:spcPct val="100000"/>
              </a:lnSpc>
              <a:buFontTx/>
              <a:buChar char="-"/>
            </a:pPr>
            <a:endParaRPr lang="en-US" sz="3200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Canvas Width / Height</a:t>
            </a: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SKPaint</a:t>
            </a: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 Objects</a:t>
            </a: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Drawing Circle / Stroke Line / Eclipse / Arc / Text</a:t>
            </a: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Translations and Scaling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A742595-C5AA-478D-A0CD-0DF595F6A2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sz="5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SkiaSharp</a:t>
            </a:r>
            <a:r>
              <a:rPr lang="en-US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2D Graphics Programming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959515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8BFBA6D-27A9-445B-BBEC-B14935051D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 trans="16000" detail="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28942" y="-845870"/>
            <a:ext cx="5697912" cy="50731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04E0E47-4E49-4A12-B559-238D8A50A3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 trans="13000" pressure="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5366" y="3372717"/>
            <a:ext cx="6184441" cy="341045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6E95B39-2779-4EC4-8E08-EBFB322379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hotocopy trans="11000"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7277" y="2405575"/>
            <a:ext cx="1133046" cy="1361037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488762-255C-402A-809B-59985DC74E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buFontTx/>
              <a:buChar char="-"/>
            </a:pPr>
            <a:r>
              <a:rPr lang="en-US" sz="32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Beginners intro to 2D Shapes with </a:t>
            </a:r>
            <a:r>
              <a:rPr lang="en-US" sz="32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SkiaSharp</a:t>
            </a:r>
            <a:endParaRPr lang="en-US" sz="3200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b="1" dirty="0">
                <a:latin typeface="Segoe UI Light" panose="020B0502040204020203" pitchFamily="34" charset="0"/>
                <a:cs typeface="Segoe UI Light" panose="020B0502040204020203" pitchFamily="34" charset="0"/>
                <a:hlinkClick r:id="rId8"/>
              </a:rPr>
              <a:t>theconfuzedsourcecode.wordpress.com/tag/skiasharp/</a:t>
            </a:r>
            <a:endParaRPr lang="en-US" sz="3200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A742595-C5AA-478D-A0CD-0DF595F6A2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sz="5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SkiaSharp</a:t>
            </a:r>
            <a:r>
              <a:rPr lang="en-US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2D Graphics Programming</a:t>
            </a:r>
            <a:endParaRPr lang="en-US" sz="5400" dirty="0"/>
          </a:p>
        </p:txBody>
      </p:sp>
      <p:pic>
        <p:nvPicPr>
          <p:cNvPr id="1026" name="Picture 2" descr="https://theconfuzedsourcecode.files.wordpress.com/2017/08/basic-2d-drawings.png?w=604&amp;h=270&amp;crop=1">
            <a:extLst>
              <a:ext uri="{FF2B5EF4-FFF2-40B4-BE49-F238E27FC236}">
                <a16:creationId xmlns:a16="http://schemas.microsoft.com/office/drawing/2014/main" id="{CC01026E-AD64-4894-AD87-06C3331069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317" y="3237780"/>
            <a:ext cx="6723068" cy="3005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1480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BCD5C0E-E714-4370-B0B8-562A485E79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 trans="16000" detail="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28942" y="-845870"/>
            <a:ext cx="5697912" cy="50731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29CC117-F5B7-42DA-9CCA-E1732EFC1D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 trans="13000" pressure="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5366" y="3372717"/>
            <a:ext cx="6184441" cy="34104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54CC19C-8933-4C93-9EC1-B21F9DF0F3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hotocopy trans="11000"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7277" y="2405575"/>
            <a:ext cx="1133046" cy="1361037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A04655F3-EABF-4BDC-9E0E-3B16A5CE8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sz="5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SkiaSharp</a:t>
            </a:r>
            <a:r>
              <a:rPr lang="en-US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2D Graphics Programming</a:t>
            </a:r>
            <a:endParaRPr lang="en-US" sz="54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03C5304-7954-409E-8BE9-2F9E33DC2E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Tx/>
              <a:buChar char="-"/>
            </a:pPr>
            <a:r>
              <a:rPr lang="en-US" sz="32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User Interactions</a:t>
            </a:r>
          </a:p>
          <a:p>
            <a:pPr>
              <a:lnSpc>
                <a:spcPct val="100000"/>
              </a:lnSpc>
              <a:buFontTx/>
              <a:buChar char="-"/>
            </a:pPr>
            <a:endParaRPr lang="en-US" sz="3200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SKCavnasView</a:t>
            </a: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 touch handling event</a:t>
            </a: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Prefer to use a secondary touch handler</a:t>
            </a: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handle touch operations and push updates back to </a:t>
            </a:r>
            <a:r>
              <a:rPr lang="en-US" sz="32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SKCanvas</a:t>
            </a: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 on demand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C524F82-F18A-47D3-BCCF-B5E33BE250B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0310" y="1825625"/>
            <a:ext cx="1412155" cy="1412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333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BCD5C0E-E714-4370-B0B8-562A485E79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 trans="16000" detail="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28942" y="-845870"/>
            <a:ext cx="5697912" cy="50731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29CC117-F5B7-42DA-9CCA-E1732EFC1D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 trans="13000" pressure="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5366" y="3372717"/>
            <a:ext cx="6184441" cy="34104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54CC19C-8933-4C93-9EC1-B21F9DF0F3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hotocopy trans="11000"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7277" y="2405575"/>
            <a:ext cx="1133046" cy="1361037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A04655F3-EABF-4BDC-9E0E-3B16A5CE8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sz="5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SkiaSharp</a:t>
            </a:r>
            <a:r>
              <a:rPr lang="en-US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2D Graphics Programming</a:t>
            </a:r>
            <a:endParaRPr lang="en-US" sz="54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03C5304-7954-409E-8BE9-2F9E33DC2E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Tx/>
              <a:buChar char="-"/>
            </a:pPr>
            <a:r>
              <a:rPr lang="en-US" sz="32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Demo</a:t>
            </a:r>
          </a:p>
          <a:p>
            <a:pPr>
              <a:lnSpc>
                <a:spcPct val="100000"/>
              </a:lnSpc>
              <a:buFontTx/>
              <a:buChar char="-"/>
            </a:pPr>
            <a:endParaRPr lang="en-US" sz="3200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User Interactions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0647458-28E1-49DF-BC3E-158CDE8F9B0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0310" y="1825625"/>
            <a:ext cx="1412155" cy="1412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477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BCD5C0E-E714-4370-B0B8-562A485E79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 trans="16000" detail="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28942" y="-845870"/>
            <a:ext cx="5697912" cy="50731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29CC117-F5B7-42DA-9CCA-E1732EFC1D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 trans="13000" pressure="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5366" y="3372717"/>
            <a:ext cx="6184441" cy="34104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54CC19C-8933-4C93-9EC1-B21F9DF0F3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hotocopy trans="11000"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7277" y="2405575"/>
            <a:ext cx="1133046" cy="1361037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A04655F3-EABF-4BDC-9E0E-3B16A5CE8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sz="5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SkiaSharp</a:t>
            </a:r>
            <a:r>
              <a:rPr lang="en-US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2D Graphics Programming</a:t>
            </a:r>
            <a:endParaRPr lang="en-US" sz="54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03C5304-7954-409E-8BE9-2F9E33DC2E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Tx/>
              <a:buChar char="-"/>
            </a:pPr>
            <a:r>
              <a:rPr lang="en-US" sz="32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Bitmap Image handling</a:t>
            </a: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Loading images as Embedded resources</a:t>
            </a: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Decode to </a:t>
            </a:r>
            <a:r>
              <a:rPr lang="en-US" sz="32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SKBitmap</a:t>
            </a: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 for drawing &amp; manipulation</a:t>
            </a: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DrawBitmap</a:t>
            </a:r>
            <a:r>
              <a:rPr lang="en-US" sz="32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()</a:t>
            </a: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 method</a:t>
            </a:r>
          </a:p>
          <a:p>
            <a:pPr>
              <a:lnSpc>
                <a:spcPct val="100000"/>
              </a:lnSpc>
              <a:buFontTx/>
              <a:buChar char="-"/>
            </a:pP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ImageFilers</a:t>
            </a: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, built-in, oh yeah!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85884C-F776-47B8-9B75-7A513267884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4416" y="1797912"/>
            <a:ext cx="1215325" cy="121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01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I am </a:t>
            </a:r>
            <a:r>
              <a:rPr lang="en-US" sz="54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Udara Alwis</a:t>
            </a:r>
            <a:endParaRPr lang="en-GB" sz="5400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45290"/>
          </a:xfrm>
        </p:spPr>
        <p:txBody>
          <a:bodyPr>
            <a:normAutofit/>
          </a:bodyPr>
          <a:lstStyle/>
          <a:p>
            <a:r>
              <a:rPr lang="en-US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Xamarin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 Developer / Enthusiast</a:t>
            </a:r>
          </a:p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Mad Love for Mobile Development / UX</a:t>
            </a:r>
          </a:p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Microsoft Dot Net FTW!</a:t>
            </a:r>
          </a:p>
          <a:p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25 Years of Awesomeness… 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 </a:t>
            </a:r>
          </a:p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Nature, Adventures, Running, Skateboarding, Cycling, Parkour</a:t>
            </a:r>
          </a:p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Xamarin Tech Blogger!</a:t>
            </a:r>
          </a:p>
          <a:p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sz="4000" b="1" dirty="0">
                <a:latin typeface="Segoe UI Light" panose="020B0502040204020203" pitchFamily="34" charset="0"/>
                <a:cs typeface="Segoe UI Light" panose="020B0502040204020203" pitchFamily="34" charset="0"/>
                <a:hlinkClick r:id="rId3"/>
              </a:rPr>
              <a:t>linkedin.com/in/</a:t>
            </a:r>
            <a:r>
              <a:rPr lang="en-US" sz="4000" b="1" dirty="0" err="1">
                <a:latin typeface="Segoe UI Light" panose="020B0502040204020203" pitchFamily="34" charset="0"/>
                <a:cs typeface="Segoe UI Light" panose="020B0502040204020203" pitchFamily="34" charset="0"/>
                <a:hlinkClick r:id="rId3"/>
              </a:rPr>
              <a:t>UdaraAlwis</a:t>
            </a:r>
            <a:endParaRPr lang="en-US" sz="4000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>
              <a:buNone/>
            </a:pP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9667" t="9185" r="28987" b="-339"/>
          <a:stretch/>
        </p:blipFill>
        <p:spPr>
          <a:xfrm>
            <a:off x="7789334" y="-27709"/>
            <a:ext cx="4471939" cy="3914775"/>
          </a:xfrm>
          <a:prstGeom prst="rect">
            <a:avLst/>
          </a:prstGeom>
        </p:spPr>
      </p:pic>
      <p:pic>
        <p:nvPicPr>
          <p:cNvPr id="2050" name="Picture 2" descr="https://scontent.xx.fbcdn.net/t31.0-8/13247729_1139881589407352_1413863468989586870_o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36" b="15940"/>
          <a:stretch/>
        </p:blipFill>
        <p:spPr bwMode="auto">
          <a:xfrm>
            <a:off x="7789334" y="5160818"/>
            <a:ext cx="4481688" cy="1697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226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BCD5C0E-E714-4370-B0B8-562A485E79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 trans="16000" detail="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28942" y="-845870"/>
            <a:ext cx="5697912" cy="50731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29CC117-F5B7-42DA-9CCA-E1732EFC1D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 trans="13000" pressure="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5366" y="3372717"/>
            <a:ext cx="6184441" cy="34104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54CC19C-8933-4C93-9EC1-B21F9DF0F3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hotocopy trans="11000"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7277" y="2405575"/>
            <a:ext cx="1133046" cy="1361037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A04655F3-EABF-4BDC-9E0E-3B16A5CE8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sz="5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SkiaSharp</a:t>
            </a:r>
            <a:r>
              <a:rPr lang="en-US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2D Graphics Programming</a:t>
            </a:r>
            <a:endParaRPr lang="en-US" sz="54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03C5304-7954-409E-8BE9-2F9E33DC2E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Tx/>
              <a:buChar char="-"/>
            </a:pPr>
            <a:r>
              <a:rPr lang="en-US" sz="32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Demo</a:t>
            </a:r>
          </a:p>
          <a:p>
            <a:pPr>
              <a:lnSpc>
                <a:spcPct val="100000"/>
              </a:lnSpc>
              <a:buFontTx/>
              <a:buChar char="-"/>
            </a:pPr>
            <a:endParaRPr lang="en-US" sz="3200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Bitmap Image Handling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83108E0-4FAE-4801-B35E-06D0A5AB2CE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4416" y="1797912"/>
            <a:ext cx="1215325" cy="121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946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osetrov_-_animated_logo.gif (800×600)">
            <a:extLst>
              <a:ext uri="{FF2B5EF4-FFF2-40B4-BE49-F238E27FC236}">
                <a16:creationId xmlns:a16="http://schemas.microsoft.com/office/drawing/2014/main" id="{6EC6CFE8-1951-4195-9E66-94545976CC8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3968" y="1244423"/>
            <a:ext cx="3146891" cy="2360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144CB99-410F-42BB-90A5-96A63452D4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 trans="16000" detail="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28942" y="-845870"/>
            <a:ext cx="5697912" cy="50731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8A3DEDF-B3F4-4CA5-A451-A0F7F39CE0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CrisscrossEtching trans="13000" pressure="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5366" y="3372717"/>
            <a:ext cx="6184441" cy="34104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69B0F86-A849-4DDD-BAAD-491C19DC37C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Photocopy trans="11000"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7277" y="2405575"/>
            <a:ext cx="1133046" cy="1361037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A04655F3-EABF-4BDC-9E0E-3B16A5CE8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sz="5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SkiaSharp</a:t>
            </a:r>
            <a:r>
              <a:rPr lang="en-US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2D Graphics Programming</a:t>
            </a:r>
            <a:endParaRPr lang="en-US" sz="54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03C5304-7954-409E-8BE9-2F9E33DC2E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Tx/>
              <a:buChar char="-"/>
            </a:pPr>
            <a:r>
              <a:rPr lang="en-US" sz="32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Animations Rendering</a:t>
            </a: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Not so straight forward!</a:t>
            </a: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Handle manually.</a:t>
            </a: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Draw every single frame manually.</a:t>
            </a:r>
          </a:p>
        </p:txBody>
      </p:sp>
    </p:spTree>
    <p:extLst>
      <p:ext uri="{BB962C8B-B14F-4D97-AF65-F5344CB8AC3E}">
        <p14:creationId xmlns:p14="http://schemas.microsoft.com/office/powerpoint/2010/main" val="1272408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144CB99-410F-42BB-90A5-96A63452D4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 trans="16000" detail="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28942" y="-845870"/>
            <a:ext cx="5697912" cy="50731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8A3DEDF-B3F4-4CA5-A451-A0F7F39CE0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 trans="13000" pressure="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5366" y="3372717"/>
            <a:ext cx="6184441" cy="34104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69B0F86-A849-4DDD-BAAD-491C19DC37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hotocopy trans="11000"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7277" y="2405575"/>
            <a:ext cx="1133046" cy="1361037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A04655F3-EABF-4BDC-9E0E-3B16A5CE8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sz="5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SkiaSharp</a:t>
            </a:r>
            <a:r>
              <a:rPr lang="en-US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2D Graphics Programming</a:t>
            </a:r>
            <a:endParaRPr lang="en-US" sz="54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03C5304-7954-409E-8BE9-2F9E33DC2E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Tx/>
              <a:buChar char="-"/>
            </a:pPr>
            <a:r>
              <a:rPr lang="en-US" sz="32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Demo</a:t>
            </a:r>
          </a:p>
          <a:p>
            <a:pPr>
              <a:lnSpc>
                <a:spcPct val="100000"/>
              </a:lnSpc>
              <a:buFontTx/>
              <a:buChar char="-"/>
            </a:pPr>
            <a:endParaRPr lang="en-US" sz="3200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Animations Rendering</a:t>
            </a:r>
          </a:p>
          <a:p>
            <a:pPr>
              <a:lnSpc>
                <a:spcPct val="100000"/>
              </a:lnSpc>
              <a:buFontTx/>
              <a:buChar char="-"/>
            </a:pP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9" name="Picture 2" descr="osetrov_-_animated_logo.gif (800×600)">
            <a:extLst>
              <a:ext uri="{FF2B5EF4-FFF2-40B4-BE49-F238E27FC236}">
                <a16:creationId xmlns:a16="http://schemas.microsoft.com/office/drawing/2014/main" id="{3F1D4395-C8BB-483E-9C5C-EDBB104663C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8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3968" y="1244423"/>
            <a:ext cx="3146891" cy="2360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9184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144CB99-410F-42BB-90A5-96A63452D4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 trans="16000" detail="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28942" y="-845870"/>
            <a:ext cx="5697912" cy="50731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8A3DEDF-B3F4-4CA5-A451-A0F7F39CE0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 trans="13000" pressure="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5366" y="3372717"/>
            <a:ext cx="6184441" cy="34104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69B0F86-A849-4DDD-BAAD-491C19DC37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hotocopy trans="11000"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7277" y="2405575"/>
            <a:ext cx="1133046" cy="1361037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A04655F3-EABF-4BDC-9E0E-3B16A5CE8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sz="5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SkiaSharp</a:t>
            </a:r>
            <a:r>
              <a:rPr lang="en-US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2D Graphics Programming</a:t>
            </a:r>
            <a:endParaRPr lang="en-US" sz="54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03C5304-7954-409E-8BE9-2F9E33DC2E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Tx/>
              <a:buChar char="-"/>
            </a:pPr>
            <a:r>
              <a:rPr lang="en-US" sz="32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More awesome stuff at,</a:t>
            </a:r>
          </a:p>
          <a:p>
            <a:pPr>
              <a:lnSpc>
                <a:spcPct val="100000"/>
              </a:lnSpc>
              <a:buFontTx/>
              <a:buChar char="-"/>
            </a:pPr>
            <a:endParaRPr lang="en-US" sz="3200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Xamarin official docs: </a:t>
            </a:r>
            <a:r>
              <a:rPr lang="en-US" sz="3200" b="1" dirty="0">
                <a:latin typeface="Segoe UI Light" panose="020B0502040204020203" pitchFamily="34" charset="0"/>
                <a:cs typeface="Segoe UI Light" panose="020B0502040204020203" pitchFamily="34" charset="0"/>
                <a:hlinkClick r:id="rId8"/>
              </a:rPr>
              <a:t>developer.xamarin.com/skiasharp/</a:t>
            </a:r>
            <a:endParaRPr lang="en-US" sz="3200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00000"/>
              </a:lnSpc>
              <a:buFontTx/>
              <a:buChar char="-"/>
            </a:pPr>
            <a:endParaRPr lang="en-US" sz="3200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Github</a:t>
            </a: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 official samples repo: </a:t>
            </a:r>
            <a:r>
              <a:rPr lang="en-US" sz="3200" b="1" dirty="0" err="1">
                <a:solidFill>
                  <a:srgbClr val="0070C0"/>
                </a:solidFill>
                <a:latin typeface="Segoe UI Light" panose="020B0502040204020203" pitchFamily="34" charset="0"/>
                <a:cs typeface="Segoe UI Light" panose="020B0502040204020203" pitchFamily="34" charset="0"/>
                <a:hlinkClick r:id="rId9"/>
              </a:rPr>
              <a:t>SkiaSharpFormsDemos</a:t>
            </a:r>
            <a:endParaRPr lang="en-US" sz="3200" b="1" dirty="0">
              <a:solidFill>
                <a:srgbClr val="0070C0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6941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144CB99-410F-42BB-90A5-96A63452D4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 trans="16000" detail="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28942" y="-845870"/>
            <a:ext cx="5697912" cy="50731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8A3DEDF-B3F4-4CA5-A451-A0F7F39CE0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 trans="13000" pressure="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5366" y="3372717"/>
            <a:ext cx="6184441" cy="34104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69B0F86-A849-4DDD-BAAD-491C19DC37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hotocopy trans="11000"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7277" y="2405575"/>
            <a:ext cx="1133046" cy="1361037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A04655F3-EABF-4BDC-9E0E-3B16A5CE8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sz="5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SkiaSharp</a:t>
            </a:r>
            <a:r>
              <a:rPr lang="en-US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2D Graphics Programming</a:t>
            </a:r>
            <a:endParaRPr lang="en-US" sz="54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03C5304-7954-409E-8BE9-2F9E33DC2E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Tx/>
              <a:buChar char="-"/>
            </a:pPr>
            <a:r>
              <a:rPr lang="en-US" sz="32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More awesome stuff at,</a:t>
            </a:r>
          </a:p>
          <a:p>
            <a:pPr>
              <a:lnSpc>
                <a:spcPct val="100000"/>
              </a:lnSpc>
              <a:buFontTx/>
              <a:buChar char="-"/>
            </a:pPr>
            <a:r>
              <a:rPr lang="en-GB" sz="3200" b="1" dirty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  <a:hlinkClick r:id="rId8"/>
              </a:rPr>
              <a:t>https://theconfuzedsourcecode.wordpress.com</a:t>
            </a:r>
            <a:r>
              <a:rPr lang="en-GB" sz="3200" b="1" dirty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</a:p>
          <a:p>
            <a:pPr>
              <a:lnSpc>
                <a:spcPct val="100000"/>
              </a:lnSpc>
              <a:buFontTx/>
              <a:buChar char="-"/>
            </a:pPr>
            <a:endParaRPr lang="en-US" sz="3200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Or my </a:t>
            </a:r>
            <a:r>
              <a:rPr lang="en-US" sz="32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Github</a:t>
            </a:r>
            <a:r>
              <a:rPr lang="en-US" sz="32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 repo:</a:t>
            </a: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b="1" dirty="0">
                <a:latin typeface="Segoe UI Light" panose="020B0502040204020203" pitchFamily="34" charset="0"/>
                <a:cs typeface="Segoe UI Light" panose="020B0502040204020203" pitchFamily="34" charset="0"/>
                <a:hlinkClick r:id="rId9"/>
              </a:rPr>
              <a:t>https://github.com/UdaraAlwis/</a:t>
            </a:r>
            <a:endParaRPr lang="en-US" sz="3200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00000"/>
              </a:lnSpc>
              <a:buFontTx/>
              <a:buChar char="-"/>
            </a:pPr>
            <a:endParaRPr lang="en-US" sz="3200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2400" dirty="0">
                <a:latin typeface="Segoe UI Light" panose="020B0502040204020203" pitchFamily="34" charset="0"/>
                <a:cs typeface="Segoe UI Light" panose="020B0502040204020203" pitchFamily="34" charset="0"/>
                <a:hlinkClick r:id="rId10"/>
              </a:rPr>
              <a:t>/</a:t>
            </a:r>
            <a:r>
              <a:rPr lang="en-US" sz="2400" dirty="0" err="1">
                <a:latin typeface="Segoe UI Light" panose="020B0502040204020203" pitchFamily="34" charset="0"/>
                <a:cs typeface="Segoe UI Light" panose="020B0502040204020203" pitchFamily="34" charset="0"/>
                <a:hlinkClick r:id="rId10"/>
              </a:rPr>
              <a:t>SkiaSharp</a:t>
            </a:r>
            <a:r>
              <a:rPr lang="en-US" sz="2400" dirty="0">
                <a:latin typeface="Segoe UI Light" panose="020B0502040204020203" pitchFamily="34" charset="0"/>
                <a:cs typeface="Segoe UI Light" panose="020B0502040204020203" pitchFamily="34" charset="0"/>
                <a:hlinkClick r:id="rId10"/>
              </a:rPr>
              <a:t>-Playground</a:t>
            </a:r>
            <a:r>
              <a:rPr lang="en-U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 </a:t>
            </a:r>
            <a:r>
              <a:rPr lang="en-US" sz="2400" dirty="0">
                <a:latin typeface="Segoe UI Light" panose="020B0502040204020203" pitchFamily="34" charset="0"/>
                <a:cs typeface="Segoe UI Light" panose="020B0502040204020203" pitchFamily="34" charset="0"/>
                <a:hlinkClick r:id="rId11"/>
              </a:rPr>
              <a:t>/</a:t>
            </a:r>
            <a:r>
              <a:rPr lang="en-US" sz="2400" dirty="0" err="1">
                <a:latin typeface="Segoe UI Light" panose="020B0502040204020203" pitchFamily="34" charset="0"/>
                <a:cs typeface="Segoe UI Light" panose="020B0502040204020203" pitchFamily="34" charset="0"/>
                <a:hlinkClick r:id="rId11"/>
              </a:rPr>
              <a:t>XFSkiaSharpDemo</a:t>
            </a:r>
            <a:r>
              <a:rPr lang="en-U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2400" dirty="0">
                <a:latin typeface="Segoe UI Light" panose="020B0502040204020203" pitchFamily="34" charset="0"/>
                <a:cs typeface="Segoe UI Light" panose="020B0502040204020203" pitchFamily="34" charset="0"/>
                <a:hlinkClick r:id="rId12"/>
              </a:rPr>
              <a:t>/</a:t>
            </a:r>
            <a:r>
              <a:rPr lang="en-US" sz="2400" dirty="0" err="1">
                <a:latin typeface="Segoe UI Light" panose="020B0502040204020203" pitchFamily="34" charset="0"/>
                <a:cs typeface="Segoe UI Light" panose="020B0502040204020203" pitchFamily="34" charset="0"/>
                <a:hlinkClick r:id="rId12"/>
              </a:rPr>
              <a:t>SkiaSharpAtomStructure</a:t>
            </a:r>
            <a:endParaRPr 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00000"/>
              </a:lnSpc>
              <a:buFontTx/>
              <a:buChar char="-"/>
            </a:pPr>
            <a:endParaRPr lang="en-US" sz="3200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7706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144CB99-410F-42BB-90A5-96A63452D4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 trans="16000" detail="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28942" y="-845870"/>
            <a:ext cx="5697912" cy="50731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8A3DEDF-B3F4-4CA5-A451-A0F7F39CE0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 trans="13000" pressure="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5366" y="3372717"/>
            <a:ext cx="6184441" cy="34104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69B0F86-A849-4DDD-BAAD-491C19DC37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hotocopy trans="11000"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7277" y="2405575"/>
            <a:ext cx="1133046" cy="1361037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A04655F3-EABF-4BDC-9E0E-3B16A5CE8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Udara’s</a:t>
            </a:r>
            <a:r>
              <a:rPr lang="en-US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5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SkiaSharp</a:t>
            </a:r>
            <a:r>
              <a:rPr lang="en-US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Adventures…</a:t>
            </a:r>
            <a:endParaRPr lang="en-US" sz="5400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EDA53CF5-3343-40DC-A5BC-038D10CB3BF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3991" y="1664077"/>
            <a:ext cx="2705039" cy="432516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2241CCF-D4AE-46E6-A142-B9D426E01BF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1740" y="1664077"/>
            <a:ext cx="2705039" cy="432516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87EA97E3-313A-4323-A0DA-875C545869D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8357" y="1664076"/>
            <a:ext cx="2705038" cy="4325169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3A0923F1-DCAA-404E-8F22-D1EB75DBA8FC}"/>
              </a:ext>
            </a:extLst>
          </p:cNvPr>
          <p:cNvSpPr/>
          <p:nvPr/>
        </p:nvSpPr>
        <p:spPr>
          <a:xfrm>
            <a:off x="840218" y="6175251"/>
            <a:ext cx="1025489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buFontTx/>
              <a:buChar char="-"/>
            </a:pPr>
            <a:r>
              <a:rPr lang="en-US" sz="3200" b="1" dirty="0">
                <a:latin typeface="Segoe UI Light" panose="020B0502040204020203" pitchFamily="34" charset="0"/>
                <a:cs typeface="Segoe UI Light" panose="020B0502040204020203" pitchFamily="34" charset="0"/>
                <a:hlinkClick r:id="rId11"/>
              </a:rPr>
              <a:t>https://github.com/UdaraAlwis/SkiaSharp-Playground</a:t>
            </a:r>
            <a:endParaRPr lang="en-US" sz="3200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CDBB8A7D-1ECA-4ECC-86B8-B677FC7F6A6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002" y="1664076"/>
            <a:ext cx="2653279" cy="3802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87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144CB99-410F-42BB-90A5-96A63452D4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 trans="16000" detail="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28942" y="-845870"/>
            <a:ext cx="5697912" cy="50731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8A3DEDF-B3F4-4CA5-A451-A0F7F39CE0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 trans="13000" pressure="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5366" y="3372717"/>
            <a:ext cx="6184441" cy="34104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69B0F86-A849-4DDD-BAAD-491C19DC37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hotocopy trans="11000"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7277" y="2405575"/>
            <a:ext cx="1133046" cy="1361037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A04655F3-EABF-4BDC-9E0E-3B16A5CE8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Udara’s</a:t>
            </a:r>
            <a:r>
              <a:rPr lang="en-US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5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SkiaSharp</a:t>
            </a:r>
            <a:r>
              <a:rPr lang="en-US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Adventures…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61A166C-B24A-497C-84F4-6B8F22E8DB9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7676" y="1624373"/>
            <a:ext cx="3225575" cy="462274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9D3647F-B8A4-442F-9069-71CA8F8801E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2006" y="1624374"/>
            <a:ext cx="3236838" cy="463889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C5B398F-1469-4213-874C-F599253E7DD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992" y="1624373"/>
            <a:ext cx="3225575" cy="4622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735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144CB99-410F-42BB-90A5-96A63452D4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 trans="16000" detail="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28942" y="-845870"/>
            <a:ext cx="5697912" cy="50731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8A3DEDF-B3F4-4CA5-A451-A0F7F39CE0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 trans="13000" pressure="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5366" y="3372717"/>
            <a:ext cx="6184441" cy="34104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69B0F86-A849-4DDD-BAAD-491C19DC37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hotocopy trans="11000"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7277" y="2405575"/>
            <a:ext cx="1133046" cy="1361037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A04655F3-EABF-4BDC-9E0E-3B16A5CE8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Udara’s</a:t>
            </a:r>
            <a:r>
              <a:rPr lang="en-US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5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SkiaSharp</a:t>
            </a:r>
            <a:r>
              <a:rPr lang="en-US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Adventures…</a:t>
            </a:r>
            <a:endParaRPr lang="en-US" sz="5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6AFE16E-5EDB-41B9-9198-A7EBB3DE8F2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9758" y="1501249"/>
            <a:ext cx="3017758" cy="485112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A70228D-2F85-4753-A694-4D0934C6076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713" y="1501249"/>
            <a:ext cx="2941868" cy="4729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085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900" dirty="0">
                <a:latin typeface="Segoe UI Light" panose="020B0502040204020203" pitchFamily="34" charset="0"/>
                <a:cs typeface="Segoe UI Light" panose="020B0502040204020203" pitchFamily="34" charset="0"/>
              </a:rPr>
              <a:t>…well that’s it!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04837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4900" dirty="0">
                <a:latin typeface="Segoe UI Light" panose="020B0502040204020203" pitchFamily="34" charset="0"/>
                <a:cs typeface="Segoe UI Light" panose="020B0502040204020203" pitchFamily="34" charset="0"/>
              </a:rPr>
              <a:t>Now go build something cool with awesome </a:t>
            </a:r>
            <a:r>
              <a:rPr lang="en-US" sz="49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Xamarin</a:t>
            </a:r>
            <a:r>
              <a:rPr lang="en-US" sz="4900" dirty="0">
                <a:latin typeface="Segoe UI Light" panose="020B0502040204020203" pitchFamily="34" charset="0"/>
                <a:cs typeface="Segoe UI Light" panose="020B0502040204020203" pitchFamily="34" charset="0"/>
              </a:rPr>
              <a:t> with </a:t>
            </a:r>
            <a:r>
              <a:rPr lang="en-US" sz="49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SkiaSharp</a:t>
            </a:r>
            <a:r>
              <a:rPr lang="en-US" sz="4900" dirty="0">
                <a:latin typeface="Segoe UI Light" panose="020B0502040204020203" pitchFamily="34" charset="0"/>
                <a:cs typeface="Segoe UI Light" panose="020B0502040204020203" pitchFamily="34" charset="0"/>
              </a:rPr>
              <a:t>!</a:t>
            </a:r>
          </a:p>
          <a:p>
            <a:pPr marL="0" indent="0">
              <a:lnSpc>
                <a:spcPct val="100000"/>
              </a:lnSpc>
              <a:buNone/>
            </a:pPr>
            <a:endParaRPr lang="en-US" sz="49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49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4900" dirty="0">
                <a:latin typeface="Segoe UI Light" panose="020B0502040204020203" pitchFamily="34" charset="0"/>
                <a:cs typeface="Segoe UI Light" panose="020B0502040204020203" pitchFamily="34" charset="0"/>
              </a:rPr>
              <a:t>Good luck and enjoy!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6545" y="4001294"/>
            <a:ext cx="3062415" cy="3062415"/>
          </a:xfrm>
          <a:prstGeom prst="rect">
            <a:avLst/>
          </a:prstGeom>
          <a:effectLst>
            <a:glow>
              <a:schemeClr val="accent1">
                <a:alpha val="50000"/>
              </a:schemeClr>
            </a:glo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1421" y="-375717"/>
            <a:ext cx="2320900" cy="206640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8BB6A3D-76CC-4A84-874B-8ABCB3E39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667" y="3520264"/>
            <a:ext cx="2257229" cy="124476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C8085B2-0E9B-481E-83B8-941F83A072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6391" y="3770141"/>
            <a:ext cx="828230" cy="99488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1D8B457-1049-4FAA-9DCD-DD98C14777C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6510" y="3606097"/>
            <a:ext cx="2207486" cy="115893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99AC837-1C7D-4F7E-8EFA-E11B893630C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8168" y="3654992"/>
            <a:ext cx="1123683" cy="112227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217DB87-9E2A-4021-A9F8-BA3EEF5C308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7452" y="3770141"/>
            <a:ext cx="994886" cy="994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630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900" dirty="0">
                <a:latin typeface="Segoe UI Light" panose="020B0502040204020203" pitchFamily="34" charset="0"/>
                <a:cs typeface="Segoe UI Light" panose="020B0502040204020203" pitchFamily="34" charset="0"/>
              </a:rPr>
              <a:t>Thank</a:t>
            </a:r>
            <a:r>
              <a:rPr lang="en-US" dirty="0"/>
              <a:t> You! </a:t>
            </a:r>
            <a:r>
              <a:rPr lang="en-US" dirty="0">
                <a:sym typeface="Wingdings" panose="05000000000000000000" pitchFamily="2" charset="2"/>
              </a:rPr>
              <a:t> 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915884"/>
            <a:ext cx="10515600" cy="46808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4000" dirty="0">
                <a:latin typeface="Segoe UI Light" panose="020B0502040204020203" pitchFamily="34" charset="0"/>
                <a:cs typeface="Segoe UI Light" panose="020B0502040204020203" pitchFamily="34" charset="0"/>
              </a:rPr>
              <a:t>For Weekly Xamarin Articles check out my blog, </a:t>
            </a:r>
            <a:r>
              <a:rPr lang="en-GB" sz="4000" b="1" dirty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  <a:hlinkClick r:id="rId2"/>
              </a:rPr>
              <a:t>https://theconfuzedsourcecode.wordpress.com</a:t>
            </a:r>
            <a:r>
              <a:rPr lang="en-GB" sz="4000" b="1" dirty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</a:p>
          <a:p>
            <a:pPr marL="0" indent="0">
              <a:buNone/>
            </a:pPr>
            <a:endParaRPr lang="en-GB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buFontTx/>
              <a:buChar char="-"/>
            </a:pPr>
            <a:r>
              <a:rPr lang="en-GB" sz="40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Udara Alwis</a:t>
            </a:r>
          </a:p>
          <a:p>
            <a:pPr marL="0" indent="0">
              <a:buNone/>
            </a:pPr>
            <a:r>
              <a:rPr lang="en-GB" sz="40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CODENAME: [</a:t>
            </a:r>
            <a:r>
              <a:rPr lang="en-GB" sz="40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ÇøŋfuzëÐ</a:t>
            </a:r>
            <a:r>
              <a:rPr lang="en-GB" sz="40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GB" sz="40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SøurcëÇødë</a:t>
            </a:r>
            <a:r>
              <a:rPr lang="en-GB" sz="40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]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760183-2B1F-498D-93E2-C5191F208D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9024" y="695530"/>
            <a:ext cx="2672712" cy="664752"/>
          </a:xfrm>
          <a:prstGeom prst="rect">
            <a:avLst/>
          </a:prstGeom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2ED74868-78F2-4BDE-AB1E-211E814B60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965" y="5399528"/>
            <a:ext cx="3010131" cy="10451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CF1922-040C-437F-B3DE-4F59D90972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5738" y="5483324"/>
            <a:ext cx="2694207" cy="87754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B0DCC3D-E9F2-4BE1-8C5A-2FC64541B3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98364" y="5643596"/>
            <a:ext cx="2587341" cy="556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23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1217891C-0042-40D8-9B16-86905D6E88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 trans="16000" detail="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28942" y="-845870"/>
            <a:ext cx="5697912" cy="507311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53EDFDF-F8D1-4E1F-8F92-3FF7ABA3EF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 trans="13000" pressure="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5366" y="3372717"/>
            <a:ext cx="6184441" cy="341045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1BF2682-F81D-4BEB-A5D4-CF887BDDA84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hotocopy trans="11000"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7277" y="2405575"/>
            <a:ext cx="1133046" cy="136103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CB2073F-D966-4A6E-A05E-CB4B1D44A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The journey we shall take…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47BA8B-4473-47A4-86C0-48FA195CA1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fontScale="85000" lnSpcReduction="20000"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- Graphics in Mobile Applications</a:t>
            </a: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2D Graphics?</a:t>
            </a: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2D Graphics Rendering in </a:t>
            </a:r>
            <a:r>
              <a:rPr lang="en-US" sz="32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Xamarin.Forms</a:t>
            </a: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?</a:t>
            </a: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SkiaSharp</a:t>
            </a: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 project intro</a:t>
            </a: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SkiaSharp</a:t>
            </a: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 basics…</a:t>
            </a: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SkiaSharp</a:t>
            </a: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 2D Graphics Programming</a:t>
            </a: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User Interactions</a:t>
            </a: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Bitmap Image handling</a:t>
            </a: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Animations Rendering</a:t>
            </a:r>
          </a:p>
        </p:txBody>
      </p:sp>
    </p:spTree>
    <p:extLst>
      <p:ext uri="{BB962C8B-B14F-4D97-AF65-F5344CB8AC3E}">
        <p14:creationId xmlns:p14="http://schemas.microsoft.com/office/powerpoint/2010/main" val="1637469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2073F-D966-4A6E-A05E-CB4B1D44A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Graphics in Mobile 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47BA8B-4473-47A4-86C0-48FA195CA1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- Apps built with just default Buttons, Labels, Layouts… could become boring!</a:t>
            </a:r>
          </a:p>
          <a:p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>
              <a:buNone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- Graphics are important!</a:t>
            </a:r>
          </a:p>
          <a:p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>
              <a:buNone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- Interactive and Delightful user experience!</a:t>
            </a:r>
          </a:p>
          <a:p>
            <a:pPr marL="0" indent="0">
              <a:buNone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- Super fun to play around as a Developer! (conditional. lol)</a:t>
            </a:r>
          </a:p>
        </p:txBody>
      </p:sp>
      <p:pic>
        <p:nvPicPr>
          <p:cNvPr id="1038" name="Picture 14" descr="https://s-media-cache-ak0.pinimg.com/originals/1e/0c/0b/1e0c0bfd152d0569ab15518100e1829f.gif">
            <a:extLst>
              <a:ext uri="{FF2B5EF4-FFF2-40B4-BE49-F238E27FC236}">
                <a16:creationId xmlns:a16="http://schemas.microsoft.com/office/drawing/2014/main" id="{73CCD486-541B-4EE2-919C-33DDA03DBBE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7092" y="2540474"/>
            <a:ext cx="3215808" cy="2413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5835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https://s-media-cache-ak0.pinimg.com/originals/a5/56/09/a55609061c5f24331405610fbf59203d.gif">
            <a:extLst>
              <a:ext uri="{FF2B5EF4-FFF2-40B4-BE49-F238E27FC236}">
                <a16:creationId xmlns:a16="http://schemas.microsoft.com/office/drawing/2014/main" id="{C64AFD49-3293-4BFD-A1DA-B7EA349B3DCE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3345" y="-799512"/>
            <a:ext cx="5353234" cy="4014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D84F18C-1C17-420E-80A1-5FB78E993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2D Graphics?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1BDE78-B421-4711-8B59-79C5BE99F5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sz="44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2D computer graphics - </a:t>
            </a:r>
            <a:r>
              <a:rPr lang="en-US" sz="4400" dirty="0">
                <a:latin typeface="Segoe UI Light" panose="020B0502040204020203" pitchFamily="34" charset="0"/>
                <a:cs typeface="Segoe UI Light" panose="020B0502040204020203" pitchFamily="34" charset="0"/>
              </a:rPr>
              <a:t>the generation     of two-dimensional visual elements…</a:t>
            </a:r>
          </a:p>
          <a:p>
            <a:pPr marL="0" indent="0">
              <a:lnSpc>
                <a:spcPct val="120000"/>
              </a:lnSpc>
              <a:buNone/>
            </a:pPr>
            <a:endParaRPr lang="en-US" sz="4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sz="4400" dirty="0">
                <a:latin typeface="Segoe UI Light" panose="020B0502040204020203" pitchFamily="34" charset="0"/>
                <a:cs typeface="Segoe UI Light" panose="020B0502040204020203" pitchFamily="34" charset="0"/>
              </a:rPr>
              <a:t>2D Geometric shapes, Text, Images, 2D Transformations and Animations!</a:t>
            </a:r>
            <a:endParaRPr lang="en-US" sz="3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2190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84F18C-1C17-420E-80A1-5FB78E993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2D Graphics in </a:t>
            </a:r>
            <a:r>
              <a:rPr lang="en-US" sz="5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Xamarin.Forms</a:t>
            </a:r>
            <a:r>
              <a:rPr lang="en-US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1BDE78-B421-4711-8B59-79C5BE99F5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Xamarin.Forms</a:t>
            </a:r>
            <a:r>
              <a:rPr lang="en-U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– True cross-platform abstraction layer of Xamarin Native…</a:t>
            </a:r>
          </a:p>
          <a:p>
            <a:pPr marL="0" indent="0">
              <a:buNone/>
            </a:pPr>
            <a:endParaRPr lang="en-US" sz="3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>
              <a:buNone/>
            </a:pPr>
            <a:r>
              <a:rPr lang="en-U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Basic Animations built in…</a:t>
            </a:r>
          </a:p>
          <a:p>
            <a:pPr marL="0" indent="0">
              <a:buNone/>
            </a:pPr>
            <a:endParaRPr lang="en-US" sz="3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Not ideal nor direct support for advanced animations/graphics!</a:t>
            </a:r>
          </a:p>
        </p:txBody>
      </p:sp>
      <p:pic>
        <p:nvPicPr>
          <p:cNvPr id="1030" name="Picture 6" descr="XamarinForms1.png (435×256)">
            <a:extLst>
              <a:ext uri="{FF2B5EF4-FFF2-40B4-BE49-F238E27FC236}">
                <a16:creationId xmlns:a16="http://schemas.microsoft.com/office/drawing/2014/main" id="{A701856C-9C53-46E2-AEEA-38CCB3268F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8088" y="2594113"/>
            <a:ext cx="3343896" cy="1967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8053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84F18C-1C17-420E-80A1-5FB78E993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2D Graphics in </a:t>
            </a:r>
            <a:r>
              <a:rPr lang="en-US" sz="5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Xamarin.Forms</a:t>
            </a:r>
            <a:r>
              <a:rPr lang="en-US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1BDE78-B421-4711-8B59-79C5BE99F5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3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>
              <a:buNone/>
            </a:pPr>
            <a:r>
              <a:rPr lang="en-U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- </a:t>
            </a:r>
            <a:r>
              <a:rPr lang="en-US" sz="36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CocosSharp</a:t>
            </a:r>
            <a:r>
              <a:rPr lang="en-U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(2D – 2D games)</a:t>
            </a:r>
          </a:p>
          <a:p>
            <a:pPr marL="0" indent="0">
              <a:buNone/>
            </a:pPr>
            <a:endParaRPr lang="en-US" sz="3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>
              <a:buNone/>
            </a:pPr>
            <a:r>
              <a:rPr lang="en-U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- </a:t>
            </a:r>
            <a:r>
              <a:rPr lang="en-US" sz="36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SkiaSharp</a:t>
            </a:r>
            <a:r>
              <a:rPr lang="en-U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(2D – graphics rendering)</a:t>
            </a:r>
          </a:p>
          <a:p>
            <a:pPr marL="0" indent="0">
              <a:buNone/>
            </a:pPr>
            <a:endParaRPr lang="en-US" sz="3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>
              <a:buNone/>
            </a:pPr>
            <a:r>
              <a:rPr lang="en-U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- </a:t>
            </a:r>
            <a:r>
              <a:rPr lang="en-US" sz="36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UrhoSharp</a:t>
            </a:r>
            <a:r>
              <a:rPr lang="en-U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(3D – pure 3D gaming engine)</a:t>
            </a:r>
          </a:p>
        </p:txBody>
      </p:sp>
      <p:pic>
        <p:nvPicPr>
          <p:cNvPr id="3076" name="Picture 4" descr="https://egorbogatov.gallerycdn.vsassets.io/extensions/egorbogatov/urhosharptemplates/1.4.18/1493671211279/199007/20/screenshot.png">
            <a:extLst>
              <a:ext uri="{FF2B5EF4-FFF2-40B4-BE49-F238E27FC236}">
                <a16:creationId xmlns:a16="http://schemas.microsoft.com/office/drawing/2014/main" id="{D9A876FD-8026-4553-AC13-36363039BF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4908" y="4937720"/>
            <a:ext cx="1688367" cy="1688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s://cdn.codeandweb.com/img/Official-COCOS-Icon.jpg">
            <a:extLst>
              <a:ext uri="{FF2B5EF4-FFF2-40B4-BE49-F238E27FC236}">
                <a16:creationId xmlns:a16="http://schemas.microsoft.com/office/drawing/2014/main" id="{34AE929B-D53E-486D-83A3-840F135A34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1846" y="1825626"/>
            <a:ext cx="1490988" cy="1490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1C37BED-1D33-4A74-A58B-711C05C943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6633" y="3451551"/>
            <a:ext cx="2142915" cy="1181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66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6053563-10E6-4265-8970-6C0BD74027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7815" y="3665370"/>
            <a:ext cx="2062187" cy="183606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2FB0CB4-761F-4145-B293-AD0AF28E3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behold, </a:t>
            </a:r>
            <a:r>
              <a:rPr lang="en-US" sz="54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SkiaSharp</a:t>
            </a:r>
            <a:endParaRPr lang="en-US" sz="54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8733A3-B40A-4D0F-BA1E-E7567A1A1A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- Origins: Project </a:t>
            </a:r>
            <a:r>
              <a:rPr lang="en-US" sz="32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Skia</a:t>
            </a: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 / Google Open Sourced / C++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- Immediate mode 2D vector graphics system</a:t>
            </a: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2D graphics, bitmaps, and text</a:t>
            </a: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A lot of cool stuff!</a:t>
            </a:r>
          </a:p>
          <a:p>
            <a:pPr marL="0" indent="0">
              <a:lnSpc>
                <a:spcPct val="100000"/>
              </a:lnSpc>
              <a:buNone/>
            </a:pP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C# and </a:t>
            </a:r>
            <a:r>
              <a:rPr lang="en-US" sz="32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DotNet</a:t>
            </a: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 wrapper of </a:t>
            </a:r>
            <a:r>
              <a:rPr lang="en-US" sz="32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Skia</a:t>
            </a: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: </a:t>
            </a:r>
            <a:r>
              <a:rPr lang="en-US" sz="32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SkiaSharp</a:t>
            </a: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>
                <a:solidFill>
                  <a:srgbClr val="0070C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Github.com/mono/</a:t>
            </a:r>
            <a:r>
              <a:rPr lang="en-US" sz="3200" dirty="0" err="1">
                <a:solidFill>
                  <a:srgbClr val="0070C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SkiaSharp</a:t>
            </a:r>
            <a:endParaRPr lang="en-US" sz="3200" dirty="0">
              <a:solidFill>
                <a:srgbClr val="0070C0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EC205F-820C-4493-97A7-6915636EF8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6542" y="334711"/>
            <a:ext cx="2282081" cy="12584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7ADAF89-232E-4F78-B940-9585E86B12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8837" y="4838689"/>
            <a:ext cx="1501721" cy="180389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42DB0AC-EAE9-41DF-8912-ED7BA923B5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9180" y="1825625"/>
            <a:ext cx="1741033" cy="1741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850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84682DB-EE72-4398-B600-ACA706778B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 trans="16000" detail="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28942" y="-845870"/>
            <a:ext cx="5697912" cy="50731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BE223DF-E758-4C0D-87C1-F43B3DAC55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 trans="13000" pressure="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5366" y="3372717"/>
            <a:ext cx="6184441" cy="34104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DC8D959-12DC-4877-A1FE-9672F0BC5AF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hotocopy trans="11000"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7277" y="2405575"/>
            <a:ext cx="1133046" cy="136103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57874E-DE4E-41A2-B8E2-5D8239769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SkiaSharp</a:t>
            </a:r>
            <a:r>
              <a:rPr lang="en-US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basics…</a:t>
            </a:r>
            <a:endParaRPr lang="en-US" sz="5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77ACC2-3AB2-4530-90E3-E705323E8C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buFontTx/>
              <a:buChar char="-"/>
            </a:pPr>
            <a:r>
              <a:rPr lang="en-US" sz="32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SKCanvasView</a:t>
            </a: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, derives from </a:t>
            </a:r>
            <a:r>
              <a:rPr lang="en-US" sz="32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Xamarin.Forms.View</a:t>
            </a: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00000"/>
              </a:lnSpc>
              <a:buFontTx/>
              <a:buChar char="-"/>
            </a:pP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PaintSurfaceEvent</a:t>
            </a:r>
            <a:r>
              <a:rPr lang="en-US" sz="32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, </a:t>
            </a: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executes all the 2D drawing functionality</a:t>
            </a:r>
            <a:endParaRPr lang="en-US" sz="3200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00000"/>
              </a:lnSpc>
              <a:buFontTx/>
              <a:buChar char="-"/>
            </a:pP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InvalidateSurface</a:t>
            </a:r>
            <a:r>
              <a:rPr lang="en-US" sz="32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()</a:t>
            </a: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 for repainting</a:t>
            </a:r>
          </a:p>
          <a:p>
            <a:pPr>
              <a:lnSpc>
                <a:spcPct val="100000"/>
              </a:lnSpc>
              <a:buFontTx/>
              <a:buChar char="-"/>
            </a:pP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Draw Bitmap or SVGs</a:t>
            </a:r>
          </a:p>
        </p:txBody>
      </p:sp>
    </p:spTree>
    <p:extLst>
      <p:ext uri="{BB962C8B-B14F-4D97-AF65-F5344CB8AC3E}">
        <p14:creationId xmlns:p14="http://schemas.microsoft.com/office/powerpoint/2010/main" val="3580576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2258</TotalTime>
  <Words>839</Words>
  <Application>Microsoft Office PowerPoint</Application>
  <PresentationFormat>Widescreen</PresentationFormat>
  <Paragraphs>168</Paragraphs>
  <Slides>29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6" baseType="lpstr">
      <vt:lpstr>Arial</vt:lpstr>
      <vt:lpstr>Calibri</vt:lpstr>
      <vt:lpstr>Calibri Light</vt:lpstr>
      <vt:lpstr>Segoe UI</vt:lpstr>
      <vt:lpstr>Segoe UI Light</vt:lpstr>
      <vt:lpstr>Wingdings</vt:lpstr>
      <vt:lpstr>Office Theme</vt:lpstr>
      <vt:lpstr>2D Graphics Rendering in Xamarin.Forms with SkiaSharp </vt:lpstr>
      <vt:lpstr>I am Udara Alwis</vt:lpstr>
      <vt:lpstr>The journey we shall take…</vt:lpstr>
      <vt:lpstr>Graphics in Mobile Applications</vt:lpstr>
      <vt:lpstr>2D Graphics?</vt:lpstr>
      <vt:lpstr>2D Graphics in Xamarin.Forms?</vt:lpstr>
      <vt:lpstr>2D Graphics in Xamarin.Forms?</vt:lpstr>
      <vt:lpstr>behold, SkiaSharp</vt:lpstr>
      <vt:lpstr>SkiaSharp basics…</vt:lpstr>
      <vt:lpstr>SkiaSharp basics…</vt:lpstr>
      <vt:lpstr>SkiaSharp basics…</vt:lpstr>
      <vt:lpstr>SkiaSharp 2D Graphics Programming</vt:lpstr>
      <vt:lpstr>SkiaSharp 2D Graphics Programming</vt:lpstr>
      <vt:lpstr>SkiaSharp 2D Graphics Programming</vt:lpstr>
      <vt:lpstr>SkiaSharp 2D Graphics Programming</vt:lpstr>
      <vt:lpstr>SkiaSharp 2D Graphics Programming</vt:lpstr>
      <vt:lpstr>SkiaSharp 2D Graphics Programming</vt:lpstr>
      <vt:lpstr>SkiaSharp 2D Graphics Programming</vt:lpstr>
      <vt:lpstr>SkiaSharp 2D Graphics Programming</vt:lpstr>
      <vt:lpstr>SkiaSharp 2D Graphics Programming</vt:lpstr>
      <vt:lpstr>SkiaSharp 2D Graphics Programming</vt:lpstr>
      <vt:lpstr>SkiaSharp 2D Graphics Programming</vt:lpstr>
      <vt:lpstr>SkiaSharp 2D Graphics Programming</vt:lpstr>
      <vt:lpstr>SkiaSharp 2D Graphics Programming</vt:lpstr>
      <vt:lpstr>Udara’s SkiaSharp Adventures…</vt:lpstr>
      <vt:lpstr>Udara’s SkiaSharp Adventures…</vt:lpstr>
      <vt:lpstr>Udara’s SkiaSharp Adventures…</vt:lpstr>
      <vt:lpstr>…well that’s it!</vt:lpstr>
      <vt:lpstr>Thank You!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2D Graphics in Xamarin Forms with SkiaSharp</dc:title>
  <dc:creator>Udara Alwis</dc:creator>
  <cp:lastModifiedBy>Udara Alwis</cp:lastModifiedBy>
  <cp:revision>210</cp:revision>
  <dcterms:created xsi:type="dcterms:W3CDTF">2017-07-18T05:46:57Z</dcterms:created>
  <dcterms:modified xsi:type="dcterms:W3CDTF">2017-09-22T04:58:34Z</dcterms:modified>
</cp:coreProperties>
</file>